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257" r:id="rId5"/>
    <p:sldId id="370" r:id="rId6"/>
    <p:sldId id="375" r:id="rId7"/>
    <p:sldId id="318" r:id="rId8"/>
    <p:sldId id="373" r:id="rId9"/>
    <p:sldId id="371" r:id="rId10"/>
    <p:sldId id="379" r:id="rId11"/>
    <p:sldId id="376" r:id="rId12"/>
    <p:sldId id="377" r:id="rId13"/>
    <p:sldId id="388" r:id="rId14"/>
    <p:sldId id="378" r:id="rId15"/>
    <p:sldId id="380" r:id="rId16"/>
    <p:sldId id="381" r:id="rId17"/>
    <p:sldId id="382" r:id="rId18"/>
    <p:sldId id="386" r:id="rId19"/>
    <p:sldId id="385" r:id="rId20"/>
    <p:sldId id="384" r:id="rId21"/>
    <p:sldId id="383" r:id="rId22"/>
    <p:sldId id="38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3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5881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SRA Archita, SDD/P21" initials="MAS" lastIdx="1" clrIdx="0">
    <p:extLst>
      <p:ext uri="{19B8F6BF-5375-455C-9EA6-DF929625EA0E}">
        <p15:presenceInfo xmlns:p15="http://schemas.microsoft.com/office/powerpoint/2012/main" userId="S-1-5-21-2146598497-832928401-1254845835-1951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E58"/>
    <a:srgbClr val="FF0000"/>
    <a:srgbClr val="0066FF"/>
    <a:srgbClr val="0000FF"/>
    <a:srgbClr val="149E9D"/>
    <a:srgbClr val="FFFFFF"/>
    <a:srgbClr val="14435D"/>
    <a:srgbClr val="ED9A3C"/>
    <a:srgbClr val="36708A"/>
    <a:srgbClr val="D7E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D13774-03E9-503B-81FC-10E70C830CD3}" v="2" dt="2021-11-18T18:04:32.364"/>
    <p1510:client id="{6048A522-8E86-5459-057C-D28C6C6617A2}" v="30" dt="2021-11-16T19:10:15.558"/>
    <p1510:client id="{EB84C06B-4974-2936-FFD7-5158B6E03C64}" v="12" dt="2021-11-16T18:44:40.6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48"/>
      </p:cViewPr>
      <p:guideLst>
        <p:guide orient="horz" pos="1593"/>
        <p:guide pos="665"/>
        <p:guide pos="588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F3964-FB6F-4ADF-9F9B-745AC6C1C3A1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19242-C7E3-44F8-9126-DC68D2CF8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8641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AEAC2-49EE-4F45-A043-3BA3F0E29325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4526D-4282-4AA2-AEFF-B160EFDA10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46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464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872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2492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3504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1832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824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2" b="23911"/>
          <a:stretch/>
        </p:blipFill>
        <p:spPr>
          <a:xfrm>
            <a:off x="0" y="0"/>
            <a:ext cx="12340095" cy="442672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152834" y="946579"/>
            <a:ext cx="7566222" cy="1956306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000" b="1" cap="all" spc="200" baseline="0">
                <a:solidFill>
                  <a:schemeClr val="accent6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166603" y="2573078"/>
            <a:ext cx="7561597" cy="94640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000" b="1">
                <a:solidFill>
                  <a:srgbClr val="ED9B3C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52834" y="3519487"/>
            <a:ext cx="7575366" cy="162649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500" b="1">
                <a:solidFill>
                  <a:srgbClr val="EB665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2" b="23911"/>
          <a:stretch/>
        </p:blipFill>
        <p:spPr>
          <a:xfrm>
            <a:off x="0" y="2431277"/>
            <a:ext cx="12340095" cy="442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5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rtcil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16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rtcil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39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rtci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305" cy="685782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21325" y="0"/>
            <a:ext cx="10190923" cy="105262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10000"/>
              </a:lnSpc>
              <a:defRPr sz="2500" b="1" spc="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5" name="ZoneTexte 4"/>
          <p:cNvSpPr txBox="1"/>
          <p:nvPr userDrawn="1"/>
        </p:nvSpPr>
        <p:spPr>
          <a:xfrm>
            <a:off x="10608501" y="576555"/>
            <a:ext cx="7920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613051D-303E-4467-8104-E7402A7731BD}" type="slidenum">
              <a:rPr lang="fr-FR" sz="1333" smtClean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‹#›</a:t>
            </a:fld>
            <a:endParaRPr lang="fr-FR" sz="1333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870" y="6340381"/>
            <a:ext cx="83377" cy="422447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38882" y="1052623"/>
            <a:ext cx="11710988" cy="80486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180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  <a:endParaRPr lang="en-GB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2827" y="63977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09BD1-A964-4FD9-BBE3-20B2B964D62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302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rtci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305" cy="6857829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731128" y="2660914"/>
            <a:ext cx="10081120" cy="96010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lang="fr-FR" sz="2133" b="0" i="0" baseline="0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indent="-191995">
              <a:lnSpc>
                <a:spcPct val="125000"/>
              </a:lnSpc>
              <a:spcAft>
                <a:spcPts val="267"/>
              </a:spcAft>
              <a:defRPr sz="1600" b="0" i="0" baseline="0">
                <a:solidFill>
                  <a:schemeClr val="accent1"/>
                </a:solidFill>
              </a:defRPr>
            </a:lvl2pPr>
            <a:lvl3pPr>
              <a:defRPr sz="1600" b="0" i="0" baseline="0">
                <a:solidFill>
                  <a:schemeClr val="accent1"/>
                </a:solidFill>
              </a:defRPr>
            </a:lvl3pPr>
            <a:lvl4pPr>
              <a:defRPr baseline="0">
                <a:solidFill>
                  <a:schemeClr val="accent1"/>
                </a:solidFill>
              </a:defRPr>
            </a:lvl4pPr>
            <a:lvl5pPr>
              <a:defRPr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  <a:p>
            <a:pPr lvl="0"/>
            <a:r>
              <a:rPr lang="en-US"/>
              <a:t>Lorem ipsum </a:t>
            </a:r>
            <a:r>
              <a:rPr lang="en-US" err="1"/>
              <a:t>texte</a:t>
            </a:r>
            <a:r>
              <a:rPr lang="en-US"/>
              <a:t> </a:t>
            </a:r>
            <a:r>
              <a:rPr lang="en-US" err="1"/>
              <a:t>blabla</a:t>
            </a:r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21325" y="0"/>
            <a:ext cx="10190923" cy="105262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10000"/>
              </a:lnSpc>
              <a:defRPr sz="3600" b="1" spc="2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0608501" y="576555"/>
            <a:ext cx="7920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613051D-303E-4467-8104-E7402A7731BD}" type="slidenum">
              <a:rPr lang="fr-FR" sz="1333" smtClean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‹#›</a:t>
            </a:fld>
            <a:endParaRPr lang="fr-FR" sz="1333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731128" y="3956923"/>
            <a:ext cx="10081120" cy="1869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lang="fr-FR" sz="1600" b="0" i="0" baseline="0" smtClean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indent="-191995">
              <a:lnSpc>
                <a:spcPct val="125000"/>
              </a:lnSpc>
              <a:spcAft>
                <a:spcPts val="267"/>
              </a:spcAft>
              <a:defRPr sz="1600" b="0" i="0" baseline="0">
                <a:solidFill>
                  <a:schemeClr val="accent1"/>
                </a:solidFill>
              </a:defRPr>
            </a:lvl2pPr>
            <a:lvl3pPr>
              <a:defRPr sz="1600" b="0" i="0" baseline="0">
                <a:solidFill>
                  <a:schemeClr val="accent1"/>
                </a:solidFill>
              </a:defRPr>
            </a:lvl3pPr>
            <a:lvl4pPr>
              <a:defRPr baseline="0">
                <a:solidFill>
                  <a:schemeClr val="accent1"/>
                </a:solidFill>
              </a:defRPr>
            </a:lvl4pPr>
            <a:lvl5pPr>
              <a:defRPr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  <a:p>
            <a:pPr lvl="0"/>
            <a:r>
              <a:rPr lang="en-US"/>
              <a:t>Lorem ipsum </a:t>
            </a:r>
            <a:r>
              <a:rPr lang="en-US" err="1"/>
              <a:t>texte</a:t>
            </a:r>
            <a:r>
              <a:rPr lang="en-US"/>
              <a:t> </a:t>
            </a:r>
            <a:r>
              <a:rPr lang="en-US" err="1"/>
              <a:t>blabla</a:t>
            </a:r>
            <a:r>
              <a:rPr lang="en-US"/>
              <a:t> 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870" y="6340381"/>
            <a:ext cx="83377" cy="42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6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rtcil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007437" y="1892829"/>
            <a:ext cx="10177131" cy="3168352"/>
          </a:xfrm>
          <a:prstGeom prst="rect">
            <a:avLst/>
          </a:prstGeom>
        </p:spPr>
        <p:txBody>
          <a:bodyPr anchor="ctr"/>
          <a:lstStyle>
            <a:lvl1pPr algn="ctr">
              <a:defRPr sz="3733" b="1" cap="all" spc="201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“ Click to edit Master title style ”</a:t>
            </a:r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306" cy="6857829"/>
          </a:xfrm>
          <a:prstGeom prst="rect">
            <a:avLst/>
          </a:prstGeom>
        </p:spPr>
      </p:pic>
      <p:pic>
        <p:nvPicPr>
          <p:cNvPr id="6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501" y="6291849"/>
            <a:ext cx="75797" cy="3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99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rtcil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007437" y="1892829"/>
            <a:ext cx="10177131" cy="3168352"/>
          </a:xfrm>
          <a:prstGeom prst="rect">
            <a:avLst/>
          </a:prstGeom>
        </p:spPr>
        <p:txBody>
          <a:bodyPr anchor="ctr"/>
          <a:lstStyle>
            <a:lvl1pPr algn="ctr">
              <a:defRPr sz="3733" b="1" cap="all" spc="201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“ Click to edit Master title style ”</a:t>
            </a:r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305" cy="6857829"/>
          </a:xfrm>
          <a:prstGeom prst="rect">
            <a:avLst/>
          </a:prstGeom>
        </p:spPr>
      </p:pic>
      <p:pic>
        <p:nvPicPr>
          <p:cNvPr id="6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501" y="6291849"/>
            <a:ext cx="75797" cy="3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54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rtcil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306" cy="685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artcil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15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artcil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1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rtcil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7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09BD1-A964-4FD9-BBE3-20B2B964D6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913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4" r:id="rId4"/>
    <p:sldLayoutId id="2147483665" r:id="rId5"/>
    <p:sldLayoutId id="2147483666" r:id="rId6"/>
    <p:sldLayoutId id="2147483670" r:id="rId7"/>
    <p:sldLayoutId id="2147483671" r:id="rId8"/>
    <p:sldLayoutId id="2147483668" r:id="rId9"/>
    <p:sldLayoutId id="2147483669" r:id="rId10"/>
    <p:sldLayoutId id="2147483667" r:id="rId11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ecd-my.sharepoint.com/:f:/g/personal/johannes_abele_oecd_org/EgSDwlDXnsdPiDi9kIOVS80BDuBA_Xd2fZrPolFq5_8anA?e=PqL7B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577844" y="1396223"/>
            <a:ext cx="7867514" cy="2729888"/>
          </a:xfrm>
          <a:effectLst>
            <a:outerShdw blurRad="304800" dist="101600" dir="2700000" sx="5000" sy="5000" algn="tl" rotWithShape="0">
              <a:prstClr val="black">
                <a:alpha val="69000"/>
              </a:prstClr>
            </a:outerShdw>
          </a:effectLst>
        </p:spPr>
        <p:txBody>
          <a:bodyPr/>
          <a:lstStyle/>
          <a:p>
            <a:r>
              <a:rPr lang="en-US" spc="-150" dirty="0" smtClean="0"/>
              <a:t>Gender classification comparison</a:t>
            </a:r>
            <a:endParaRPr lang="fr-FR" sz="1800" spc="-150" dirty="0"/>
          </a:p>
        </p:txBody>
      </p:sp>
      <p:sp>
        <p:nvSpPr>
          <p:cNvPr id="6" name="TextBox 5"/>
          <p:cNvSpPr txBox="1"/>
          <p:nvPr/>
        </p:nvSpPr>
        <p:spPr>
          <a:xfrm>
            <a:off x="577844" y="3789000"/>
            <a:ext cx="8527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sz="2400" b="1" dirty="0" smtClean="0">
                <a:solidFill>
                  <a:srgbClr val="ED9A3C"/>
                </a:solidFill>
                <a:latin typeface="Century Gothic" panose="020B0502020202020204" pitchFamily="34" charset="0"/>
              </a:rPr>
              <a:t>06 – 13 – 2022 </a:t>
            </a:r>
            <a:endParaRPr lang="en-GB" sz="2400" b="1" dirty="0">
              <a:solidFill>
                <a:srgbClr val="ED9A3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03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3.3 </a:t>
            </a:r>
            <a:r>
              <a:rPr lang="en-US" sz="2800" dirty="0" smtClean="0"/>
              <a:t>Text detection or purpose </a:t>
            </a:r>
            <a:r>
              <a:rPr lang="en-US" sz="2800" dirty="0" smtClean="0"/>
              <a:t>codes </a:t>
            </a:r>
            <a:endParaRPr lang="en-GB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47595" y="2535381"/>
            <a:ext cx="5469191" cy="1870364"/>
          </a:xfrm>
        </p:spPr>
        <p:txBody>
          <a:bodyPr/>
          <a:lstStyle/>
          <a:p>
            <a:r>
              <a:rPr lang="en-GB" dirty="0" smtClean="0"/>
              <a:t>Weight attached to right words </a:t>
            </a:r>
          </a:p>
          <a:p>
            <a:r>
              <a:rPr lang="en-GB" dirty="0" smtClean="0"/>
              <a:t>difference to solemn text detection: 	GBV only with purpose codes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409BD1-A964-4FD9-BBE3-20B2B964D62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062" y="1089777"/>
            <a:ext cx="5882426" cy="5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3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3.4 Text </a:t>
            </a:r>
            <a:r>
              <a:rPr lang="en-US" sz="2800" dirty="0"/>
              <a:t>detection or SDG </a:t>
            </a:r>
            <a:r>
              <a:rPr lang="en-US" sz="2800" dirty="0" smtClean="0"/>
              <a:t>5 </a:t>
            </a:r>
            <a:endParaRPr lang="en-GB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38882" y="1052623"/>
            <a:ext cx="11710988" cy="1358068"/>
          </a:xfrm>
        </p:spPr>
        <p:txBody>
          <a:bodyPr>
            <a:normAutofit/>
          </a:bodyPr>
          <a:lstStyle/>
          <a:p>
            <a:r>
              <a:rPr lang="en-US" dirty="0" smtClean="0"/>
              <a:t>SDG 5 introduces slight focus on </a:t>
            </a:r>
            <a:r>
              <a:rPr lang="en-US" b="1" dirty="0" smtClean="0"/>
              <a:t>economic activities </a:t>
            </a:r>
            <a:r>
              <a:rPr lang="en-US" dirty="0" smtClean="0"/>
              <a:t>(see also relative importance next slide)</a:t>
            </a:r>
            <a:endParaRPr lang="en-US" b="1" dirty="0" smtClean="0"/>
          </a:p>
          <a:p>
            <a:r>
              <a:rPr lang="en-US" u="sng" dirty="0" smtClean="0"/>
              <a:t>Possible reason:</a:t>
            </a:r>
            <a:r>
              <a:rPr lang="en-US" dirty="0" smtClean="0"/>
              <a:t> overrepresentation of SDG 5.a + b. (Equal rights to economic resources, empowerment through technology) in CRS reporting/funding </a:t>
            </a:r>
            <a:endParaRPr lang="en-GB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409BD1-A964-4FD9-BBE3-20B2B964D622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7" y="2535382"/>
            <a:ext cx="11941163" cy="42274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24472" y="3726873"/>
            <a:ext cx="2867528" cy="239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568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3.4 Text </a:t>
            </a:r>
            <a:r>
              <a:rPr lang="en-US" sz="2800" dirty="0"/>
              <a:t>detection or SDG </a:t>
            </a:r>
            <a:r>
              <a:rPr lang="en-US" sz="2800" dirty="0" smtClean="0"/>
              <a:t>5 </a:t>
            </a:r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409BD1-A964-4FD9-BBE3-20B2B964D622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82827" y="2004390"/>
            <a:ext cx="11710988" cy="804862"/>
          </a:xfrm>
        </p:spPr>
        <p:txBody>
          <a:bodyPr/>
          <a:lstStyle/>
          <a:p>
            <a:r>
              <a:rPr lang="fr-FR" dirty="0" smtClean="0"/>
              <a:t>Entrepreneur, </a:t>
            </a:r>
            <a:r>
              <a:rPr lang="fr-FR" dirty="0" err="1" smtClean="0"/>
              <a:t>activity</a:t>
            </a:r>
            <a:r>
              <a:rPr lang="fr-FR" dirty="0" smtClean="0"/>
              <a:t>, </a:t>
            </a:r>
            <a:r>
              <a:rPr lang="fr-FR" dirty="0" err="1" smtClean="0"/>
              <a:t>sector</a:t>
            </a:r>
            <a:r>
              <a:rPr lang="fr-FR" dirty="0" smtClean="0"/>
              <a:t>, 					        </a:t>
            </a:r>
            <a:r>
              <a:rPr lang="fr-FR" dirty="0" err="1" smtClean="0"/>
              <a:t>equipment</a:t>
            </a:r>
            <a:r>
              <a:rPr lang="fr-FR" dirty="0" smtClean="0"/>
              <a:t> have </a:t>
            </a:r>
            <a:r>
              <a:rPr lang="fr-FR" dirty="0" err="1" smtClean="0"/>
              <a:t>fairly</a:t>
            </a:r>
            <a:r>
              <a:rPr lang="fr-FR" dirty="0" smtClean="0"/>
              <a:t> high importance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331" y="951767"/>
            <a:ext cx="5591955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81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82" y="91032"/>
            <a:ext cx="10190923" cy="1052623"/>
          </a:xfrm>
        </p:spPr>
        <p:txBody>
          <a:bodyPr/>
          <a:lstStyle/>
          <a:p>
            <a:r>
              <a:rPr lang="en-US" sz="2800" dirty="0" smtClean="0"/>
              <a:t>3.5 Text detection and gender marker  </a:t>
            </a:r>
            <a:endParaRPr lang="en-GB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38882" y="1237556"/>
            <a:ext cx="5855494" cy="3639243"/>
          </a:xfrm>
        </p:spPr>
        <p:txBody>
          <a:bodyPr/>
          <a:lstStyle/>
          <a:p>
            <a:r>
              <a:rPr lang="en-US" dirty="0" smtClean="0"/>
              <a:t>Gender marker too generic </a:t>
            </a:r>
          </a:p>
          <a:p>
            <a:r>
              <a:rPr lang="en-US" dirty="0" smtClean="0"/>
              <a:t>Encompasses a wide range of projects so that generic word have high importance</a:t>
            </a:r>
          </a:p>
          <a:p>
            <a:r>
              <a:rPr lang="en-US" dirty="0" smtClean="0"/>
              <a:t>Description, component, equipment, operation,…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409BD1-A964-4FD9-BBE3-20B2B964D622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376" y="1143655"/>
            <a:ext cx="5862130" cy="571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4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7224"/>
            <a:ext cx="11592900" cy="1052623"/>
          </a:xfrm>
        </p:spPr>
        <p:txBody>
          <a:bodyPr/>
          <a:lstStyle/>
          <a:p>
            <a:r>
              <a:rPr lang="en-US" sz="2800" dirty="0" smtClean="0"/>
              <a:t>3.6 Text </a:t>
            </a:r>
            <a:r>
              <a:rPr lang="en-US" sz="2800" dirty="0" smtClean="0"/>
              <a:t>detection or </a:t>
            </a:r>
            <a:r>
              <a:rPr lang="en-US" sz="2800" dirty="0" smtClean="0"/>
              <a:t>channel </a:t>
            </a:r>
            <a:r>
              <a:rPr lang="en-US" sz="2800" dirty="0" smtClean="0"/>
              <a:t>code or </a:t>
            </a:r>
            <a:r>
              <a:rPr lang="en-US" sz="2800" dirty="0" smtClean="0"/>
              <a:t>purpose code </a:t>
            </a:r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409BD1-A964-4FD9-BBE3-20B2B964D622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7260" y="1692297"/>
            <a:ext cx="5233663" cy="4877122"/>
          </a:xfrm>
        </p:spPr>
        <p:txBody>
          <a:bodyPr anchor="t"/>
          <a:lstStyle/>
          <a:p>
            <a:r>
              <a:rPr lang="en-GB" dirty="0" smtClean="0"/>
              <a:t>Generally: text detection, channel code and purpose code are reliable markers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</a:t>
            </a:r>
            <a:r>
              <a:rPr lang="en-GB" dirty="0" smtClean="0">
                <a:sym typeface="Wingdings" panose="05000000000000000000" pitchFamily="2" charset="2"/>
              </a:rPr>
              <a:t>  union reflects importance of each 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See union of all markers for further insight</a:t>
            </a:r>
            <a:endParaRPr lang="en-GB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182" y="1069809"/>
            <a:ext cx="5979150" cy="569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28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409BD1-A964-4FD9-BBE3-20B2B964D622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38881" y="1209846"/>
            <a:ext cx="5483045" cy="4165717"/>
          </a:xfrm>
        </p:spPr>
        <p:txBody>
          <a:bodyPr/>
          <a:lstStyle/>
          <a:p>
            <a:r>
              <a:rPr lang="en-GB" dirty="0" smtClean="0"/>
              <a:t>Text detection or (channel code </a:t>
            </a:r>
            <a:r>
              <a:rPr lang="en-GB" dirty="0" smtClean="0"/>
              <a:t>and </a:t>
            </a:r>
            <a:r>
              <a:rPr lang="en-GB" dirty="0" smtClean="0"/>
              <a:t>purpose codes and gen marker </a:t>
            </a:r>
            <a:r>
              <a:rPr lang="en-GB" dirty="0" smtClean="0"/>
              <a:t>and </a:t>
            </a:r>
            <a:r>
              <a:rPr lang="en-GB" dirty="0" err="1" smtClean="0"/>
              <a:t>sdg</a:t>
            </a:r>
            <a:r>
              <a:rPr lang="en-GB" dirty="0" smtClean="0"/>
              <a:t> 5)</a:t>
            </a:r>
          </a:p>
          <a:p>
            <a:r>
              <a:rPr lang="en-GB" dirty="0" smtClean="0"/>
              <a:t>Cut off after infrequent words 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38882" y="157224"/>
            <a:ext cx="10779137" cy="1052623"/>
          </a:xfrm>
        </p:spPr>
        <p:txBody>
          <a:bodyPr/>
          <a:lstStyle/>
          <a:p>
            <a:r>
              <a:rPr lang="en-US" sz="2800" dirty="0" smtClean="0"/>
              <a:t>3.7 </a:t>
            </a:r>
            <a:r>
              <a:rPr lang="en-US" sz="2800" dirty="0" smtClean="0"/>
              <a:t>Text </a:t>
            </a:r>
            <a:r>
              <a:rPr lang="en-US" sz="2800" dirty="0" smtClean="0"/>
              <a:t>detection or intersection of rest </a:t>
            </a:r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6" y="1203989"/>
            <a:ext cx="5821466" cy="565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74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409BD1-A964-4FD9-BBE3-20B2B964D622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38882" y="1209846"/>
            <a:ext cx="5760136" cy="3708517"/>
          </a:xfrm>
        </p:spPr>
        <p:txBody>
          <a:bodyPr/>
          <a:lstStyle/>
          <a:p>
            <a:r>
              <a:rPr lang="en-GB" dirty="0" smtClean="0"/>
              <a:t>Text detection or channel code or purpose codes or gen marker or </a:t>
            </a:r>
            <a:r>
              <a:rPr lang="en-GB" dirty="0" err="1" smtClean="0"/>
              <a:t>sdg</a:t>
            </a:r>
            <a:r>
              <a:rPr lang="en-GB" dirty="0" smtClean="0"/>
              <a:t> 5</a:t>
            </a:r>
          </a:p>
          <a:p>
            <a:r>
              <a:rPr lang="en-GB" dirty="0" smtClean="0"/>
              <a:t>Driven by too broad </a:t>
            </a:r>
            <a:r>
              <a:rPr lang="en-GB" dirty="0" err="1" smtClean="0"/>
              <a:t>gen_marker</a:t>
            </a:r>
            <a:r>
              <a:rPr lang="en-GB" dirty="0" smtClean="0"/>
              <a:t>  		</a:t>
            </a:r>
            <a:r>
              <a:rPr lang="en-GB" dirty="0" smtClean="0">
                <a:sym typeface="Wingdings" panose="05000000000000000000" pitchFamily="2" charset="2"/>
              </a:rPr>
              <a:t> too much weight to generic words 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018" y="1275662"/>
            <a:ext cx="5744377" cy="54871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18991" y="124315"/>
            <a:ext cx="10779137" cy="1052623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500" b="1" kern="1200" spc="200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3.8 Union of all markers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18415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442913" algn="l"/>
              </a:tabLst>
            </a:pPr>
            <a:r>
              <a:rPr lang="en-US" sz="3600" dirty="0"/>
              <a:t>4</a:t>
            </a:r>
            <a:r>
              <a:rPr lang="en-US" sz="3600" dirty="0" smtClean="0"/>
              <a:t>. Precautions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06555" y="1749324"/>
            <a:ext cx="11710988" cy="4830941"/>
          </a:xfrm>
        </p:spPr>
        <p:txBody>
          <a:bodyPr anchor="t"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US" sz="2400" b="1" dirty="0" smtClean="0"/>
              <a:t>Unlucky draw: </a:t>
            </a:r>
            <a:r>
              <a:rPr lang="en-US" sz="2400" dirty="0" smtClean="0"/>
              <a:t>A sample of 1/50 of the full CRS data was used, so 			     biases possible by chance (but very unlikely due to 		     	     large learning set sizes n = 1105 – 1998)	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US" sz="2400" dirty="0" smtClean="0"/>
              <a:t>		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AutoNum type="arabicPeriod"/>
            </a:pP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409BD1-A964-4FD9-BBE3-20B2B964D622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0681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442913" algn="l"/>
              </a:tabLst>
            </a:pPr>
            <a:r>
              <a:rPr lang="en-US" sz="3600" dirty="0" smtClean="0"/>
              <a:t>5. Proposal 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89682" y="1206596"/>
            <a:ext cx="11710988" cy="2104639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dirty="0" smtClean="0"/>
              <a:t>To avoid introducing unwanted biases towards health- or economic-related projects, we could </a:t>
            </a:r>
            <a:r>
              <a:rPr lang="en-US" sz="2400" dirty="0" smtClean="0"/>
              <a:t>use </a:t>
            </a:r>
            <a:r>
              <a:rPr lang="en-US" sz="2400" dirty="0" smtClean="0"/>
              <a:t>the </a:t>
            </a:r>
            <a:r>
              <a:rPr lang="en-US" sz="2400" b="1" dirty="0" smtClean="0"/>
              <a:t>text </a:t>
            </a:r>
            <a:r>
              <a:rPr lang="en-US" sz="2400" b="1" dirty="0" smtClean="0"/>
              <a:t>detection or purpose code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b="1" dirty="0" smtClean="0"/>
              <a:t>  </a:t>
            </a:r>
            <a:r>
              <a:rPr lang="en-US" sz="2400" b="1" dirty="0" smtClean="0">
                <a:sym typeface="Wingdings" panose="05000000000000000000" pitchFamily="2" charset="2"/>
              </a:rPr>
              <a:t></a:t>
            </a:r>
            <a:r>
              <a:rPr lang="en-US" sz="2400" b="1" dirty="0" smtClean="0"/>
              <a:t> </a:t>
            </a:r>
            <a:r>
              <a:rPr lang="en-US" sz="2400" dirty="0" smtClean="0"/>
              <a:t>addition of </a:t>
            </a:r>
            <a:r>
              <a:rPr lang="en-US" sz="2400" b="1" dirty="0" smtClean="0"/>
              <a:t>purpose code </a:t>
            </a:r>
            <a:r>
              <a:rPr lang="en-US" sz="2400" dirty="0" smtClean="0"/>
              <a:t>adds some valuable information to the already good results from using only text detection</a:t>
            </a:r>
            <a:endParaRPr lang="en-US" sz="2400" b="1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827" y="6827194"/>
            <a:ext cx="2743200" cy="365125"/>
          </a:xfrm>
        </p:spPr>
        <p:txBody>
          <a:bodyPr/>
          <a:lstStyle/>
          <a:p>
            <a:fld id="{1F409BD1-A964-4FD9-BBE3-20B2B964D622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621325" y="3045671"/>
            <a:ext cx="50451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		    </a:t>
            </a:r>
            <a:r>
              <a:rPr lang="en-US" sz="2800" b="1" dirty="0" smtClean="0"/>
              <a:t>Pro</a:t>
            </a:r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indirectly controllable through keyword 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Some markers (gen marker, SDG, …) may be unreliable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Assigns weight almost exclusively to gender-related terms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Only used for learning the text pattern, projects marked with other markers can still be included in final set of gender projects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Learning set easily large enough only with text detection </a:t>
            </a:r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and purpose code</a:t>
            </a:r>
            <a:endParaRPr lang="en-US" dirty="0" smtClean="0">
              <a:solidFill>
                <a:schemeClr val="accent4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81798" y="3045671"/>
            <a:ext cx="504518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		    </a:t>
            </a:r>
            <a:r>
              <a:rPr lang="en-US" sz="2800" b="1" dirty="0" smtClean="0"/>
              <a:t>Con</a:t>
            </a:r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May be too narrow, so that certain frequent keywords are not accounted for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Would exclude additional focus on (gender) health projects from channel code</a:t>
            </a:r>
            <a:endParaRPr lang="en-US" dirty="0" smtClean="0">
              <a:solidFill>
                <a:schemeClr val="accent4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4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85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442913" algn="l"/>
              </a:tabLst>
            </a:pPr>
            <a:r>
              <a:rPr lang="en-US" sz="3600" dirty="0" smtClean="0"/>
              <a:t>5. Proposal 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8119" y="1608378"/>
            <a:ext cx="11710988" cy="2104639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b="1" dirty="0" smtClean="0"/>
              <a:t>Check for yourself: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b="1" dirty="0" smtClean="0"/>
              <a:t>	</a:t>
            </a:r>
            <a:r>
              <a:rPr lang="en-US" sz="2400" dirty="0" smtClean="0">
                <a:hlinkClick r:id="rId3"/>
              </a:rPr>
              <a:t>folder</a:t>
            </a:r>
            <a:r>
              <a:rPr lang="en-US" sz="2400" dirty="0" smtClean="0"/>
              <a:t> with all results, </a:t>
            </a:r>
            <a:r>
              <a:rPr lang="en-US" sz="2400" dirty="0" err="1" smtClean="0"/>
              <a:t>pred_all.xslx</a:t>
            </a:r>
            <a:r>
              <a:rPr lang="en-US" sz="2400" dirty="0" smtClean="0"/>
              <a:t> for </a:t>
            </a:r>
            <a:r>
              <a:rPr lang="en-US" sz="2400" smtClean="0"/>
              <a:t>extensive results</a:t>
            </a:r>
            <a:endParaRPr lang="en-US" sz="2400" b="1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b="1" dirty="0"/>
              <a:t>	</a:t>
            </a:r>
            <a:endParaRPr lang="en-US" sz="2400" b="1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827" y="6827194"/>
            <a:ext cx="2743200" cy="365125"/>
          </a:xfrm>
        </p:spPr>
        <p:txBody>
          <a:bodyPr/>
          <a:lstStyle/>
          <a:p>
            <a:fld id="{1F409BD1-A964-4FD9-BBE3-20B2B964D622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657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442913" algn="l"/>
              </a:tabLst>
            </a:pPr>
            <a:r>
              <a:rPr lang="en-US" sz="3200" dirty="0" smtClean="0"/>
              <a:t>1. Gender filters in CRS	</a:t>
            </a:r>
            <a:endParaRPr lang="en-US" sz="3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38882" y="1088999"/>
            <a:ext cx="11710988" cy="5136310"/>
          </a:xfrm>
        </p:spPr>
        <p:txBody>
          <a:bodyPr lIns="91440" tIns="45720" rIns="91440" bIns="45720" anchor="ctr" anchorCtr="0"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2800" dirty="0" smtClean="0">
                <a:latin typeface="Verdana"/>
                <a:ea typeface="Verdana"/>
              </a:rPr>
              <a:t>Gender marker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>
                <a:latin typeface="Verdana"/>
                <a:ea typeface="Verdana"/>
              </a:rPr>
              <a:t>Purpose codes </a:t>
            </a:r>
            <a:r>
              <a:rPr lang="en-US" sz="2800" dirty="0" smtClean="0">
                <a:latin typeface="Verdana"/>
                <a:ea typeface="Verdana"/>
              </a:rPr>
              <a:t>(15170 – 15180)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>
                <a:latin typeface="Verdana"/>
                <a:ea typeface="Verdana"/>
              </a:rPr>
              <a:t>Channel code  </a:t>
            </a:r>
            <a:r>
              <a:rPr lang="en-US" sz="2800" dirty="0" smtClean="0">
                <a:latin typeface="Verdana"/>
                <a:ea typeface="Verdana"/>
              </a:rPr>
              <a:t>(41146 UN Women)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 smtClean="0">
                <a:latin typeface="Verdana"/>
                <a:ea typeface="Verdana"/>
              </a:rPr>
              <a:t>SDG 5 – Gender equality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800" dirty="0" smtClean="0">
                <a:latin typeface="Verdana"/>
                <a:ea typeface="Verdana"/>
              </a:rPr>
              <a:t>Text detection of project titles with gender keywords</a:t>
            </a:r>
            <a:endParaRPr lang="en-US" sz="2800" dirty="0">
              <a:latin typeface="Verdana"/>
              <a:ea typeface="Verdan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409BD1-A964-4FD9-BBE3-20B2B964D62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74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2. Text detection</a:t>
            </a:r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409BD1-A964-4FD9-BBE3-20B2B964D622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7637"/>
          <a:stretch/>
        </p:blipFill>
        <p:spPr>
          <a:xfrm>
            <a:off x="9152085" y="1565563"/>
            <a:ext cx="2579486" cy="39835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0906" y="1717964"/>
            <a:ext cx="86671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</a:rPr>
              <a:t>Search of gender keywords in cleaned titles </a:t>
            </a:r>
          </a:p>
          <a:p>
            <a:endParaRPr lang="en-US" sz="2400" dirty="0">
              <a:solidFill>
                <a:schemeClr val="accent4">
                  <a:lumMod val="10000"/>
                </a:schemeClr>
              </a:solidFill>
            </a:endParaRPr>
          </a:p>
          <a:p>
            <a:endParaRPr lang="en-US" sz="2400" dirty="0" smtClean="0">
              <a:solidFill>
                <a:schemeClr val="accent4">
                  <a:lumMod val="1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</a:rPr>
              <a:t>e.g</a:t>
            </a:r>
            <a:r>
              <a:rPr lang="en-US" sz="2400" dirty="0">
                <a:solidFill>
                  <a:schemeClr val="accent4">
                    <a:lumMod val="10000"/>
                  </a:schemeClr>
                </a:solidFill>
              </a:rPr>
              <a:t>.  </a:t>
            </a: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</a:rPr>
              <a:t>“Availability </a:t>
            </a:r>
            <a:r>
              <a:rPr lang="en-US" sz="2400" dirty="0">
                <a:solidFill>
                  <a:schemeClr val="accent4">
                    <a:lumMod val="10000"/>
                  </a:schemeClr>
                </a:solidFill>
              </a:rPr>
              <a:t>of Reproductive Health Information and Services</a:t>
            </a: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</a:rPr>
              <a:t>”</a:t>
            </a:r>
          </a:p>
          <a:p>
            <a:endParaRPr lang="en-US" sz="2400" dirty="0">
              <a:solidFill>
                <a:schemeClr val="accent4">
                  <a:lumMod val="1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</a:rPr>
              <a:t>	</a:t>
            </a:r>
            <a:r>
              <a:rPr lang="en-US" sz="2400" i="1" dirty="0" smtClean="0">
                <a:solidFill>
                  <a:schemeClr val="accent4">
                    <a:lumMod val="10000"/>
                  </a:schemeClr>
                </a:solidFill>
              </a:rPr>
              <a:t>reproductive</a:t>
            </a: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</a:rPr>
              <a:t>  -&gt;  detected as gender project </a:t>
            </a:r>
            <a:endParaRPr lang="en-GB" sz="2000" dirty="0">
              <a:solidFill>
                <a:schemeClr val="accent4">
                  <a:lumMod val="10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539346" y="1953491"/>
            <a:ext cx="22305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58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6462" y="281836"/>
            <a:ext cx="11570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>
                <a:solidFill>
                  <a:srgbClr val="009B9D"/>
                </a:solidFill>
                <a:latin typeface="Arial Black" panose="020B0A04020102020204" pitchFamily="34" charset="0"/>
              </a:rPr>
              <a:t>2. How does the method work?</a:t>
            </a:r>
            <a:endParaRPr lang="en-GB" sz="2800" b="1" dirty="0">
              <a:solidFill>
                <a:srgbClr val="009B9D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7820" y="1932709"/>
            <a:ext cx="3074570" cy="4031672"/>
          </a:xfrm>
          <a:prstGeom prst="rect">
            <a:avLst/>
          </a:prstGeom>
          <a:solidFill>
            <a:schemeClr val="accent5">
              <a:lumMod val="95000"/>
            </a:schemeClr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96655" y="1471043"/>
            <a:ext cx="170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set</a:t>
            </a: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42090" y="2518878"/>
            <a:ext cx="28549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 startAt="32344"/>
            </a:pPr>
            <a:r>
              <a:rPr lang="en-US" sz="1600" dirty="0" smtClean="0"/>
              <a:t>  Gender is the…       TRUE</a:t>
            </a:r>
          </a:p>
          <a:p>
            <a:pPr marL="342900" indent="-342900">
              <a:buAutoNum type="arabicPlain" startAt="32344"/>
            </a:pPr>
            <a:r>
              <a:rPr lang="en-US" sz="1600" dirty="0" smtClean="0"/>
              <a:t>  Water supply….      FALSE</a:t>
            </a:r>
          </a:p>
          <a:p>
            <a:pPr marL="342900" indent="-342900">
              <a:buAutoNum type="arabicPlain" startAt="32344"/>
            </a:pPr>
            <a:r>
              <a:rPr lang="en-US" sz="1600" dirty="0"/>
              <a:t> </a:t>
            </a:r>
            <a:r>
              <a:rPr lang="en-US" sz="1600" dirty="0" smtClean="0"/>
              <a:t> Women’s rights…   TRUE</a:t>
            </a:r>
          </a:p>
          <a:p>
            <a:pPr marL="342900" indent="-342900">
              <a:buAutoNum type="arabicPlain" startAt="32344"/>
            </a:pPr>
            <a:r>
              <a:rPr lang="en-US" sz="1600" dirty="0"/>
              <a:t> </a:t>
            </a:r>
            <a:r>
              <a:rPr lang="en-US" sz="1600" dirty="0" smtClean="0"/>
              <a:t> Small carrots….       FALSE</a:t>
            </a:r>
          </a:p>
          <a:p>
            <a:pPr lvl="1"/>
            <a:r>
              <a:rPr lang="en-US" sz="1600" dirty="0"/>
              <a:t>	 </a:t>
            </a:r>
            <a:r>
              <a:rPr lang="en-US" sz="1600" dirty="0" smtClean="0"/>
              <a:t>    :</a:t>
            </a:r>
          </a:p>
          <a:p>
            <a:pPr lvl="1"/>
            <a:r>
              <a:rPr lang="en-US" sz="1600" dirty="0"/>
              <a:t>	 </a:t>
            </a:r>
            <a:r>
              <a:rPr lang="en-US" sz="1600" dirty="0" smtClean="0"/>
              <a:t>    :  </a:t>
            </a:r>
          </a:p>
          <a:p>
            <a:pPr lvl="2"/>
            <a:r>
              <a:rPr lang="en-US" sz="1600" dirty="0" smtClean="0"/>
              <a:t>  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60465" y="2002450"/>
            <a:ext cx="3303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06E58"/>
                </a:solidFill>
              </a:rPr>
              <a:t>t</a:t>
            </a:r>
            <a:r>
              <a:rPr lang="en-US" sz="1600" dirty="0" err="1" smtClean="0">
                <a:solidFill>
                  <a:srgbClr val="F06E58"/>
                </a:solidFill>
              </a:rPr>
              <a:t>ext_id</a:t>
            </a:r>
            <a:r>
              <a:rPr lang="en-US" sz="1600" dirty="0" smtClean="0">
                <a:solidFill>
                  <a:srgbClr val="F06E58"/>
                </a:solidFill>
              </a:rPr>
              <a:t>	  descript.	  </a:t>
            </a:r>
            <a:r>
              <a:rPr lang="en-US" sz="1600" dirty="0" err="1" smtClean="0">
                <a:solidFill>
                  <a:srgbClr val="F06E58"/>
                </a:solidFill>
              </a:rPr>
              <a:t>gender_filter</a:t>
            </a:r>
            <a:endParaRPr lang="en-GB" sz="1600" dirty="0">
              <a:solidFill>
                <a:srgbClr val="F06E58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42090" y="2371782"/>
            <a:ext cx="2854949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463870" y="3830780"/>
            <a:ext cx="10529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rapezoid 13"/>
          <p:cNvSpPr/>
          <p:nvPr/>
        </p:nvSpPr>
        <p:spPr>
          <a:xfrm rot="5400000">
            <a:off x="4183942" y="2759711"/>
            <a:ext cx="3228109" cy="2382982"/>
          </a:xfrm>
          <a:prstGeom prst="trapezoi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703070" y="1678357"/>
            <a:ext cx="2458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Machine learning</a:t>
            </a:r>
            <a:endParaRPr lang="en-GB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79048" y="4203649"/>
            <a:ext cx="201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</a:t>
            </a:r>
            <a:r>
              <a:rPr lang="en-US" dirty="0" smtClean="0">
                <a:solidFill>
                  <a:schemeClr val="accent5"/>
                </a:solidFill>
              </a:rPr>
              <a:t>elative importance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2751" y="3590410"/>
            <a:ext cx="187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s</a:t>
            </a:r>
            <a:r>
              <a:rPr lang="en-US" dirty="0" smtClean="0">
                <a:solidFill>
                  <a:schemeClr val="accent5"/>
                </a:solidFill>
              </a:rPr>
              <a:t>tatistical learning</a:t>
            </a:r>
            <a:endParaRPr lang="en-GB" dirty="0">
              <a:solidFill>
                <a:schemeClr val="accent5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101594" y="3823851"/>
            <a:ext cx="10529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374161" y="1423536"/>
            <a:ext cx="1580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Predictions</a:t>
            </a:r>
            <a:endParaRPr lang="en-GB" sz="2400" dirty="0"/>
          </a:p>
        </p:txBody>
      </p:sp>
      <p:sp>
        <p:nvSpPr>
          <p:cNvPr id="31" name="Rectangle 30"/>
          <p:cNvSpPr/>
          <p:nvPr/>
        </p:nvSpPr>
        <p:spPr>
          <a:xfrm>
            <a:off x="8266645" y="1932709"/>
            <a:ext cx="3772955" cy="4031672"/>
          </a:xfrm>
          <a:prstGeom prst="rect">
            <a:avLst/>
          </a:prstGeom>
          <a:solidFill>
            <a:schemeClr val="accent5">
              <a:lumMod val="95000"/>
            </a:schemeClr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8300916" y="2518878"/>
            <a:ext cx="37860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55222  Sexual repro…      FALSE           0.962 </a:t>
            </a:r>
          </a:p>
          <a:p>
            <a:r>
              <a:rPr lang="en-US" sz="1600" dirty="0" smtClean="0"/>
              <a:t>55234  Farmer </a:t>
            </a:r>
            <a:r>
              <a:rPr lang="en-US" sz="1600" dirty="0" err="1" smtClean="0"/>
              <a:t>supp</a:t>
            </a:r>
            <a:r>
              <a:rPr lang="en-US" sz="1600" dirty="0" smtClean="0"/>
              <a:t>…      FALSE           0.678</a:t>
            </a:r>
          </a:p>
          <a:p>
            <a:r>
              <a:rPr lang="en-US" sz="1600" dirty="0" smtClean="0"/>
              <a:t>55332  Elephants in…        NA               0.221</a:t>
            </a:r>
          </a:p>
          <a:p>
            <a:r>
              <a:rPr lang="en-US" sz="1600" dirty="0" smtClean="0"/>
              <a:t>55122  Women are….       FALSE           0.983</a:t>
            </a:r>
          </a:p>
          <a:p>
            <a:pPr lvl="1"/>
            <a:r>
              <a:rPr lang="en-US" sz="1600" dirty="0"/>
              <a:t>	 </a:t>
            </a:r>
            <a:r>
              <a:rPr lang="en-US" sz="1600" dirty="0" smtClean="0"/>
              <a:t>    :</a:t>
            </a:r>
          </a:p>
          <a:p>
            <a:pPr lvl="1"/>
            <a:r>
              <a:rPr lang="en-US" sz="1600" dirty="0"/>
              <a:t>	 </a:t>
            </a:r>
            <a:r>
              <a:rPr lang="en-US" sz="1600" dirty="0" smtClean="0"/>
              <a:t>    :  </a:t>
            </a:r>
          </a:p>
          <a:p>
            <a:pPr lvl="2"/>
            <a:r>
              <a:rPr lang="en-US" sz="1600" dirty="0" smtClean="0"/>
              <a:t>   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8219291" y="2002450"/>
            <a:ext cx="4053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06E58"/>
                </a:solidFill>
              </a:rPr>
              <a:t>t</a:t>
            </a:r>
            <a:r>
              <a:rPr lang="en-US" sz="1600" dirty="0" err="1" smtClean="0">
                <a:solidFill>
                  <a:srgbClr val="F06E58"/>
                </a:solidFill>
              </a:rPr>
              <a:t>ext_id</a:t>
            </a:r>
            <a:r>
              <a:rPr lang="en-US" sz="1600" dirty="0" smtClean="0">
                <a:solidFill>
                  <a:srgbClr val="F06E58"/>
                </a:solidFill>
              </a:rPr>
              <a:t>	  descript.	 </a:t>
            </a:r>
            <a:r>
              <a:rPr lang="en-US" sz="1600" dirty="0" err="1" smtClean="0">
                <a:solidFill>
                  <a:srgbClr val="F06E58"/>
                </a:solidFill>
              </a:rPr>
              <a:t>gender_filter</a:t>
            </a:r>
            <a:r>
              <a:rPr lang="en-US" sz="1600" dirty="0" smtClean="0">
                <a:solidFill>
                  <a:srgbClr val="F06E58"/>
                </a:solidFill>
              </a:rPr>
              <a:t>   </a:t>
            </a:r>
            <a:r>
              <a:rPr lang="en-US" sz="1600" dirty="0" err="1" smtClean="0">
                <a:solidFill>
                  <a:srgbClr val="F06E58"/>
                </a:solidFill>
              </a:rPr>
              <a:t>probab</a:t>
            </a:r>
            <a:r>
              <a:rPr lang="en-US" sz="1600" dirty="0" smtClean="0">
                <a:solidFill>
                  <a:srgbClr val="F06E58"/>
                </a:solidFill>
              </a:rPr>
              <a:t>.</a:t>
            </a:r>
            <a:endParaRPr lang="en-GB" sz="1600" dirty="0">
              <a:solidFill>
                <a:srgbClr val="F06E58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8300916" y="2371782"/>
            <a:ext cx="3606380" cy="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684523" y="2909606"/>
            <a:ext cx="166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word frequency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99129" y="1601411"/>
            <a:ext cx="926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</a:rPr>
              <a:t>correct</a:t>
            </a:r>
            <a:endParaRPr lang="en-GB" sz="2000" dirty="0">
              <a:solidFill>
                <a:schemeClr val="accent4">
                  <a:lumMod val="10000"/>
                </a:schemeClr>
              </a:solidFill>
            </a:endParaRPr>
          </a:p>
        </p:txBody>
      </p:sp>
      <p:cxnSp>
        <p:nvCxnSpPr>
          <p:cNvPr id="11" name="Elbow Connector 10"/>
          <p:cNvCxnSpPr/>
          <p:nvPr/>
        </p:nvCxnSpPr>
        <p:spPr>
          <a:xfrm rot="5400000">
            <a:off x="3545503" y="1829596"/>
            <a:ext cx="243907" cy="48190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940354" y="1301765"/>
            <a:ext cx="1801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10000"/>
                  </a:schemeClr>
                </a:solidFill>
              </a:rPr>
              <a:t>not correct</a:t>
            </a:r>
            <a:endParaRPr lang="en-GB" sz="2000" dirty="0">
              <a:solidFill>
                <a:schemeClr val="accent4">
                  <a:lumMod val="10000"/>
                </a:schemeClr>
              </a:solidFill>
            </a:endParaRPr>
          </a:p>
        </p:txBody>
      </p:sp>
      <p:cxnSp>
        <p:nvCxnSpPr>
          <p:cNvPr id="27" name="Elbow Connector 26"/>
          <p:cNvCxnSpPr/>
          <p:nvPr/>
        </p:nvCxnSpPr>
        <p:spPr>
          <a:xfrm rot="5400000">
            <a:off x="11040213" y="1663842"/>
            <a:ext cx="414974" cy="32428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52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How does the method work?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00" y="1211205"/>
            <a:ext cx="6856209" cy="56467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7709" y="2923309"/>
            <a:ext cx="3976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Similar to classification by a human, algorithm assigns higher importance to words that are more frequent in marked gender projects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7638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92700" y="1486163"/>
            <a:ext cx="11710988" cy="4692964"/>
          </a:xfrm>
        </p:spPr>
        <p:txBody>
          <a:bodyPr lIns="91440" tIns="45720" rIns="91440" bIns="4572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/>
              <a:t>Text detection as base for </a:t>
            </a:r>
            <a:r>
              <a:rPr lang="en-US" sz="2000" i="1" dirty="0" err="1" smtClean="0"/>
              <a:t>gender_filter</a:t>
            </a:r>
            <a:r>
              <a:rPr lang="en-US" sz="2000" dirty="0" smtClean="0"/>
              <a:t> due to its reliability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/>
              <a:t>Different combinations tested: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/>
              <a:t>	1. </a:t>
            </a:r>
            <a:r>
              <a:rPr lang="en-US" sz="2000" b="1" dirty="0" smtClean="0"/>
              <a:t>text detection</a:t>
            </a:r>
            <a:endParaRPr lang="en-US" sz="20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	2</a:t>
            </a:r>
            <a:r>
              <a:rPr lang="en-US" sz="2000" dirty="0" smtClean="0"/>
              <a:t>. </a:t>
            </a:r>
            <a:r>
              <a:rPr lang="en-US" sz="2000" b="1" dirty="0" smtClean="0"/>
              <a:t>text detection </a:t>
            </a:r>
            <a:r>
              <a:rPr lang="en-US" sz="2000" dirty="0" smtClean="0"/>
              <a:t>or </a:t>
            </a:r>
            <a:r>
              <a:rPr lang="en-US" sz="2000" b="1" dirty="0" smtClean="0"/>
              <a:t>channel code (gen donor)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/>
              <a:t>	3. </a:t>
            </a:r>
            <a:r>
              <a:rPr lang="en-US" sz="2000" b="1" dirty="0" smtClean="0"/>
              <a:t>text detection </a:t>
            </a:r>
            <a:r>
              <a:rPr lang="en-US" sz="2000" dirty="0" smtClean="0"/>
              <a:t>or </a:t>
            </a:r>
            <a:r>
              <a:rPr lang="en-US" sz="2000" b="1" dirty="0" smtClean="0"/>
              <a:t>purpose codes</a:t>
            </a:r>
            <a:endParaRPr lang="en-US" sz="20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	4</a:t>
            </a:r>
            <a:r>
              <a:rPr lang="en-US" sz="2000" dirty="0" smtClean="0"/>
              <a:t>. </a:t>
            </a:r>
            <a:r>
              <a:rPr lang="en-US" sz="2000" b="1" dirty="0" smtClean="0"/>
              <a:t>text detection </a:t>
            </a:r>
            <a:r>
              <a:rPr lang="en-US" sz="2000" dirty="0" smtClean="0"/>
              <a:t>or </a:t>
            </a:r>
            <a:r>
              <a:rPr lang="en-US" sz="2000" b="1" dirty="0" smtClean="0"/>
              <a:t>SDG 5</a:t>
            </a:r>
            <a:endParaRPr lang="en-US" sz="20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/>
              <a:t>	5. </a:t>
            </a:r>
            <a:r>
              <a:rPr lang="en-US" sz="2000" b="1" dirty="0" smtClean="0"/>
              <a:t>text detection </a:t>
            </a:r>
            <a:r>
              <a:rPr lang="en-US" sz="2000" dirty="0" smtClean="0"/>
              <a:t>or </a:t>
            </a:r>
            <a:r>
              <a:rPr lang="en-US" sz="2000" b="1" dirty="0" smtClean="0"/>
              <a:t>gender marker </a:t>
            </a:r>
            <a:endParaRPr lang="en-US" sz="20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	6</a:t>
            </a:r>
            <a:r>
              <a:rPr lang="en-US" sz="2000" dirty="0" smtClean="0"/>
              <a:t>. </a:t>
            </a:r>
            <a:r>
              <a:rPr lang="en-US" sz="2000" b="1" dirty="0" smtClean="0"/>
              <a:t>text detection</a:t>
            </a:r>
            <a:r>
              <a:rPr lang="en-US" sz="2000" dirty="0" smtClean="0"/>
              <a:t> or </a:t>
            </a:r>
            <a:r>
              <a:rPr lang="en-US" sz="2000" b="1" dirty="0" smtClean="0"/>
              <a:t>channel code </a:t>
            </a:r>
            <a:r>
              <a:rPr lang="en-US" sz="2000" dirty="0" smtClean="0"/>
              <a:t>or </a:t>
            </a:r>
            <a:r>
              <a:rPr lang="en-US" sz="2000" b="1" dirty="0" smtClean="0"/>
              <a:t>purpose code </a:t>
            </a:r>
            <a:endParaRPr lang="en-US" sz="20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	7</a:t>
            </a:r>
            <a:r>
              <a:rPr lang="en-US" sz="2000" dirty="0" smtClean="0"/>
              <a:t>. </a:t>
            </a:r>
            <a:r>
              <a:rPr lang="en-US" sz="2000" b="1" dirty="0" smtClean="0"/>
              <a:t>text detection </a:t>
            </a:r>
            <a:r>
              <a:rPr lang="en-US" sz="2000" dirty="0" smtClean="0"/>
              <a:t>or </a:t>
            </a:r>
            <a:r>
              <a:rPr lang="en-US" sz="2000" b="1" dirty="0" smtClean="0"/>
              <a:t>intersection of rest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b="1" dirty="0"/>
              <a:t>	</a:t>
            </a:r>
            <a:r>
              <a:rPr lang="en-US" sz="2000" dirty="0"/>
              <a:t>8</a:t>
            </a:r>
            <a:r>
              <a:rPr lang="en-US" sz="2000" dirty="0" smtClean="0"/>
              <a:t>. </a:t>
            </a:r>
            <a:r>
              <a:rPr lang="en-US" sz="2000" b="1" dirty="0" smtClean="0"/>
              <a:t>union of all 5 markers </a:t>
            </a:r>
            <a:endParaRPr lang="en-US" sz="2000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/>
              <a:t> </a:t>
            </a:r>
            <a:endParaRPr lang="en-GB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409BD1-A964-4FD9-BBE3-20B2B964D622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36462" y="281836"/>
            <a:ext cx="11570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9B9D"/>
                </a:solidFill>
                <a:latin typeface="Arial Black" panose="020B0A04020102020204" pitchFamily="34" charset="0"/>
              </a:rPr>
              <a:t>3. Different combinations as gender filter</a:t>
            </a:r>
            <a:endParaRPr lang="en-GB" sz="2800" b="1" dirty="0">
              <a:solidFill>
                <a:srgbClr val="009B9D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09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3.1 Text detection  </a:t>
            </a:r>
            <a:endParaRPr lang="en-GB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38882" y="1676079"/>
            <a:ext cx="5884827" cy="2507994"/>
          </a:xfrm>
        </p:spPr>
        <p:txBody>
          <a:bodyPr>
            <a:normAutofit/>
          </a:bodyPr>
          <a:lstStyle/>
          <a:p>
            <a:r>
              <a:rPr lang="en-US" dirty="0" smtClean="0"/>
              <a:t>Relative importance of words gives insight how probabilities are assigned </a:t>
            </a:r>
          </a:p>
          <a:p>
            <a:r>
              <a:rPr lang="en-US" dirty="0" smtClean="0"/>
              <a:t>Good correspondence with how human 	would assign would assign weights </a:t>
            </a:r>
            <a:r>
              <a:rPr lang="en-GB" dirty="0" smtClean="0"/>
              <a:t>						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409BD1-A964-4FD9-BBE3-20B2B964D622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087" y="1158096"/>
            <a:ext cx="5317295" cy="56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7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3.2 Channel code (gen donor)</a:t>
            </a:r>
            <a:r>
              <a:rPr lang="en-US" dirty="0" smtClean="0"/>
              <a:t> 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7319" y="1233340"/>
            <a:ext cx="11710988" cy="804862"/>
          </a:xfrm>
        </p:spPr>
        <p:txBody>
          <a:bodyPr/>
          <a:lstStyle/>
          <a:p>
            <a:r>
              <a:rPr lang="en-US" dirty="0" smtClean="0"/>
              <a:t>Slightly higher focus on </a:t>
            </a:r>
            <a:r>
              <a:rPr lang="en-US" b="1" dirty="0" smtClean="0"/>
              <a:t>health </a:t>
            </a:r>
            <a:r>
              <a:rPr lang="en-US" dirty="0" smtClean="0"/>
              <a:t>by including the channel code</a:t>
            </a:r>
          </a:p>
          <a:p>
            <a:r>
              <a:rPr lang="en-US" u="sng" dirty="0" smtClean="0"/>
              <a:t>Possible reason</a:t>
            </a:r>
            <a:r>
              <a:rPr lang="en-US" dirty="0" smtClean="0"/>
              <a:t>: UN Women has slight bias towards gender health projects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409BD1-A964-4FD9-BBE3-20B2B964D62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01" y="2226588"/>
            <a:ext cx="10844753" cy="45217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23926" y="2814944"/>
            <a:ext cx="2867528" cy="3197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8423926" y="5670732"/>
            <a:ext cx="2867528" cy="889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15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3.3 </a:t>
            </a:r>
            <a:r>
              <a:rPr lang="en-US" sz="2800" dirty="0" smtClean="0"/>
              <a:t>Text detection or purpose </a:t>
            </a:r>
            <a:r>
              <a:rPr lang="en-US" sz="2800" dirty="0" smtClean="0"/>
              <a:t>codes </a:t>
            </a:r>
            <a:endParaRPr lang="en-GB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38882" y="1052623"/>
            <a:ext cx="10304427" cy="804862"/>
          </a:xfrm>
        </p:spPr>
        <p:txBody>
          <a:bodyPr/>
          <a:lstStyle/>
          <a:p>
            <a:r>
              <a:rPr lang="en-GB" dirty="0" smtClean="0"/>
              <a:t>Overall not many discrepancies (12 columns below belong to same projects)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409BD1-A964-4FD9-BBE3-20B2B964D622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2" y="2180664"/>
            <a:ext cx="11679280" cy="45821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50634" y="2527673"/>
            <a:ext cx="2867528" cy="4052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308141"/>
      </p:ext>
    </p:extLst>
  </p:cSld>
  <p:clrMapOvr>
    <a:masterClrMapping/>
  </p:clrMapOvr>
</p:sld>
</file>

<file path=ppt/theme/theme1.xml><?xml version="1.0" encoding="utf-8"?>
<a:theme xmlns:a="http://schemas.openxmlformats.org/drawingml/2006/main" name="2_Conception personnalisée">
  <a:themeElements>
    <a:clrScheme name="Personnalisé 1">
      <a:dk1>
        <a:srgbClr val="009B9D"/>
      </a:dk1>
      <a:lt1>
        <a:srgbClr val="EB6651"/>
      </a:lt1>
      <a:dk2>
        <a:srgbClr val="EC9A3B"/>
      </a:dk2>
      <a:lt2>
        <a:srgbClr val="A46A25"/>
      </a:lt2>
      <a:accent1>
        <a:srgbClr val="2F2F2F"/>
      </a:accent1>
      <a:accent2>
        <a:srgbClr val="656565"/>
      </a:accent2>
      <a:accent3>
        <a:srgbClr val="A5A5A5"/>
      </a:accent3>
      <a:accent4>
        <a:srgbClr val="EDEDED"/>
      </a:accent4>
      <a:accent5>
        <a:srgbClr val="FFFFFF"/>
      </a:accent5>
      <a:accent6>
        <a:srgbClr val="FFFFFF"/>
      </a:accent6>
      <a:hlink>
        <a:srgbClr val="A46A25"/>
      </a:hlink>
      <a:folHlink>
        <a:srgbClr val="A46A2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BEDFDD322FC84F8CFEDA867E35E430" ma:contentTypeVersion="12" ma:contentTypeDescription="Create a new document." ma:contentTypeScope="" ma:versionID="e7cd89c49c753e209cb49ad0933e427f">
  <xsd:schema xmlns:xsd="http://www.w3.org/2001/XMLSchema" xmlns:xs="http://www.w3.org/2001/XMLSchema" xmlns:p="http://schemas.microsoft.com/office/2006/metadata/properties" xmlns:ns2="429740f0-934e-48f3-b1b5-74a8c26728bf" xmlns:ns3="55d38bc1-e2b4-4a36-80a2-8ab356a87cb9" targetNamespace="http://schemas.microsoft.com/office/2006/metadata/properties" ma:root="true" ma:fieldsID="2f914fd5d83a192b80dc68c9061b790a" ns2:_="" ns3:_="">
    <xsd:import namespace="429740f0-934e-48f3-b1b5-74a8c26728bf"/>
    <xsd:import namespace="55d38bc1-e2b4-4a36-80a2-8ab356a87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9740f0-934e-48f3-b1b5-74a8c26728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d38bc1-e2b4-4a36-80a2-8ab356a87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86891B-4669-48A6-9227-8438B252D105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55d38bc1-e2b4-4a36-80a2-8ab356a87cb9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29740f0-934e-48f3-b1b5-74a8c26728b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1EFA1F3-B1B7-4E85-B173-A252EB4424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DBA225-6408-4354-B9A2-83D4B1EE9E96}">
  <ds:schemaRefs>
    <ds:schemaRef ds:uri="429740f0-934e-48f3-b1b5-74a8c26728bf"/>
    <ds:schemaRef ds:uri="55d38bc1-e2b4-4a36-80a2-8ab356a87c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813</Words>
  <Application>Microsoft Office PowerPoint</Application>
  <PresentationFormat>Widescreen</PresentationFormat>
  <Paragraphs>123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Calibri</vt:lpstr>
      <vt:lpstr>Century Gothic</vt:lpstr>
      <vt:lpstr>Verdana</vt:lpstr>
      <vt:lpstr>Wingdings</vt:lpstr>
      <vt:lpstr>2_Conception personnalisée</vt:lpstr>
      <vt:lpstr>Gender classification comparison</vt:lpstr>
      <vt:lpstr>1. Gender filters in CRS </vt:lpstr>
      <vt:lpstr>2. Text detection</vt:lpstr>
      <vt:lpstr>PowerPoint Presentation</vt:lpstr>
      <vt:lpstr>2. How does the method work?</vt:lpstr>
      <vt:lpstr>PowerPoint Presentation</vt:lpstr>
      <vt:lpstr>3.1 Text detection  </vt:lpstr>
      <vt:lpstr>3.2 Channel code (gen donor) </vt:lpstr>
      <vt:lpstr>3.3 Text detection or purpose codes </vt:lpstr>
      <vt:lpstr>3.3 Text detection or purpose codes </vt:lpstr>
      <vt:lpstr>3.4 Text detection or SDG 5 </vt:lpstr>
      <vt:lpstr>3.4 Text detection or SDG 5 </vt:lpstr>
      <vt:lpstr>3.5 Text detection and gender marker  </vt:lpstr>
      <vt:lpstr>3.6 Text detection or channel code or purpose code </vt:lpstr>
      <vt:lpstr>3.7 Text detection or intersection of rest </vt:lpstr>
      <vt:lpstr>PowerPoint Presentation</vt:lpstr>
      <vt:lpstr>4. Precautions</vt:lpstr>
      <vt:lpstr>5. Proposal </vt:lpstr>
      <vt:lpstr>5. Proposal </vt:lpstr>
    </vt:vector>
  </TitlesOfParts>
  <Company>OECD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PARIS21- promoting better data for better lives</dc:title>
  <dc:creator>POUPON Audrey, SDD/P21</dc:creator>
  <cp:lastModifiedBy>ABELE Johannes, SDD/P21</cp:lastModifiedBy>
  <cp:revision>34</cp:revision>
  <dcterms:created xsi:type="dcterms:W3CDTF">2019-09-10T09:33:30Z</dcterms:created>
  <dcterms:modified xsi:type="dcterms:W3CDTF">2022-06-14T17:08:43Z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ECDTopic">
    <vt:lpwstr>301;#PARIS21|69a82039-b463-46a0-89db-844dc6ff4751</vt:lpwstr>
  </property>
  <property fmtid="{D5CDD505-2E9C-101B-9397-08002B2CF9AE}" pid="3" name="OECDCountry">
    <vt:lpwstr/>
  </property>
  <property fmtid="{D5CDD505-2E9C-101B-9397-08002B2CF9AE}" pid="4" name="OECDCommittee">
    <vt:lpwstr/>
  </property>
  <property fmtid="{D5CDD505-2E9C-101B-9397-08002B2CF9AE}" pid="5" name="ContentTypeId">
    <vt:lpwstr>0x01010032BEDFDD322FC84F8CFEDA867E35E430</vt:lpwstr>
  </property>
  <property fmtid="{D5CDD505-2E9C-101B-9397-08002B2CF9AE}" pid="6" name="OECDPWB">
    <vt:lpwstr>306;#5.1.5 Support to Statistics for Results (PARIS21)|1d347b57-e9f6-49f6-a510-0a777e30d8e2</vt:lpwstr>
  </property>
  <property fmtid="{D5CDD505-2E9C-101B-9397-08002B2CF9AE}" pid="7" name="eShareOrganisationTaxHTField0">
    <vt:lpwstr/>
  </property>
  <property fmtid="{D5CDD505-2E9C-101B-9397-08002B2CF9AE}" pid="8" name="OECDKeywords">
    <vt:lpwstr>304;#Management|a2b2dbd4-cb74-4e37-aefa-3822dac38b91;#305;#Board|4fb5ef23-e530-4800-8964-d6d66f65a02e</vt:lpwstr>
  </property>
  <property fmtid="{D5CDD505-2E9C-101B-9397-08002B2CF9AE}" pid="9" name="OECDHorizontalProjects">
    <vt:lpwstr/>
  </property>
  <property fmtid="{D5CDD505-2E9C-101B-9397-08002B2CF9AE}" pid="10" name="d0b6f6ac229144c2899590f0436d9385">
    <vt:lpwstr/>
  </property>
  <property fmtid="{D5CDD505-2E9C-101B-9397-08002B2CF9AE}" pid="11" name="OECDProject">
    <vt:lpwstr/>
  </property>
  <property fmtid="{D5CDD505-2E9C-101B-9397-08002B2CF9AE}" pid="12" name="OECDProjectOwnerStructure">
    <vt:lpwstr>303;#SDD/P21|0aa6a465-61c6-40fb-945e-c5c0f5d33f36</vt:lpwstr>
  </property>
  <property fmtid="{D5CDD505-2E9C-101B-9397-08002B2CF9AE}" pid="13" name="OECDOrganisation">
    <vt:lpwstr/>
  </property>
  <property fmtid="{D5CDD505-2E9C-101B-9397-08002B2CF9AE}" pid="14" name="_docset_NoMedatataSyncRequired">
    <vt:lpwstr>False</vt:lpwstr>
  </property>
</Properties>
</file>